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1" r:id="rId5"/>
    <p:sldMasterId id="2147483675" r:id="rId6"/>
    <p:sldMasterId id="2147483688" r:id="rId7"/>
    <p:sldMasterId id="2147483701" r:id="rId8"/>
    <p:sldMasterId id="214748371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  <p:sldId id="412" r:id="rId167"/>
    <p:sldId id="413" r:id="rId168"/>
    <p:sldId id="414" r:id="rId169"/>
    <p:sldId id="415" r:id="rId170"/>
    <p:sldId id="416" r:id="rId171"/>
    <p:sldId id="417" r:id="rId172"/>
    <p:sldId id="418" r:id="rId173"/>
    <p:sldId id="419" r:id="rId174"/>
    <p:sldId id="420" r:id="rId175"/>
    <p:sldId id="421" r:id="rId176"/>
    <p:sldId id="422" r:id="rId177"/>
    <p:sldId id="423" r:id="rId178"/>
  </p:sldIdLst>
  <p:sldSz cy="9753600" cx="130048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9" roundtripDataSignature="AMtx7mj5UJq1OkaCPuJpJmB1TFrAj8e4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E5C000-3699-40E4-9712-5C0DA3898A91}">
  <a:tblStyle styleId="{60E5C000-3699-40E4-9712-5C0DA3898A9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slide" Target="slides/slide166.xml"/><Relationship Id="rId36" Type="http://schemas.openxmlformats.org/officeDocument/2006/relationships/slide" Target="slides/slide26.xml"/><Relationship Id="rId175" Type="http://schemas.openxmlformats.org/officeDocument/2006/relationships/slide" Target="slides/slide165.xml"/><Relationship Id="rId39" Type="http://schemas.openxmlformats.org/officeDocument/2006/relationships/slide" Target="slides/slide29.xml"/><Relationship Id="rId174" Type="http://schemas.openxmlformats.org/officeDocument/2006/relationships/slide" Target="slides/slide164.xml"/><Relationship Id="rId38" Type="http://schemas.openxmlformats.org/officeDocument/2006/relationships/slide" Target="slides/slide28.xml"/><Relationship Id="rId173" Type="http://schemas.openxmlformats.org/officeDocument/2006/relationships/slide" Target="slides/slide163.xml"/><Relationship Id="rId179" Type="http://customschemas.google.com/relationships/presentationmetadata" Target="metadata"/><Relationship Id="rId178" Type="http://schemas.openxmlformats.org/officeDocument/2006/relationships/slide" Target="slides/slide168.xml"/><Relationship Id="rId177" Type="http://schemas.openxmlformats.org/officeDocument/2006/relationships/slide" Target="slides/slide167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6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slide" Target="slides/slide162.xml"/><Relationship Id="rId65" Type="http://schemas.openxmlformats.org/officeDocument/2006/relationships/slide" Target="slides/slide55.xml"/><Relationship Id="rId171" Type="http://schemas.openxmlformats.org/officeDocument/2006/relationships/slide" Target="slides/slide161.xml"/><Relationship Id="rId68" Type="http://schemas.openxmlformats.org/officeDocument/2006/relationships/slide" Target="slides/slide58.xml"/><Relationship Id="rId170" Type="http://schemas.openxmlformats.org/officeDocument/2006/relationships/slide" Target="slides/slide160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slide" Target="slides/slide155.xml"/><Relationship Id="rId69" Type="http://schemas.openxmlformats.org/officeDocument/2006/relationships/slide" Target="slides/slide59.xml"/><Relationship Id="rId164" Type="http://schemas.openxmlformats.org/officeDocument/2006/relationships/slide" Target="slides/slide154.xml"/><Relationship Id="rId163" Type="http://schemas.openxmlformats.org/officeDocument/2006/relationships/slide" Target="slides/slide153.xml"/><Relationship Id="rId162" Type="http://schemas.openxmlformats.org/officeDocument/2006/relationships/slide" Target="slides/slide152.xml"/><Relationship Id="rId169" Type="http://schemas.openxmlformats.org/officeDocument/2006/relationships/slide" Target="slides/slide159.xml"/><Relationship Id="rId168" Type="http://schemas.openxmlformats.org/officeDocument/2006/relationships/slide" Target="slides/slide158.xml"/><Relationship Id="rId167" Type="http://schemas.openxmlformats.org/officeDocument/2006/relationships/slide" Target="slides/slide157.xml"/><Relationship Id="rId166" Type="http://schemas.openxmlformats.org/officeDocument/2006/relationships/slide" Target="slides/slide156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slide" Target="slides/slide151.xml"/><Relationship Id="rId54" Type="http://schemas.openxmlformats.org/officeDocument/2006/relationships/slide" Target="slides/slide44.xml"/><Relationship Id="rId160" Type="http://schemas.openxmlformats.org/officeDocument/2006/relationships/slide" Target="slides/slide150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slide" Target="slides/slide149.xml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0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0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0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0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0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0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0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10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0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0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4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4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4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4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4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4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4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5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5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5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5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5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5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5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5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5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5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5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5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5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5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5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5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6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6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6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6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6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6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6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6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6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6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6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6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6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6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6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6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6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6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8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8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8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9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9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9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9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9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9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9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9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0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0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70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1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1"/>
          <p:cNvSpPr txBox="1"/>
          <p:nvPr>
            <p:ph idx="1"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1"/>
          <p:cNvSpPr txBox="1"/>
          <p:nvPr>
            <p:ph idx="2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91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1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91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2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2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92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92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92"/>
          <p:cNvSpPr txBox="1"/>
          <p:nvPr>
            <p:ph idx="4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2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2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92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3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3"/>
          <p:cNvSpPr txBox="1"/>
          <p:nvPr>
            <p:ph idx="1"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93"/>
          <p:cNvSpPr txBox="1"/>
          <p:nvPr>
            <p:ph idx="2"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93"/>
          <p:cNvSpPr txBox="1"/>
          <p:nvPr>
            <p:ph idx="3"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93"/>
          <p:cNvSpPr txBox="1"/>
          <p:nvPr>
            <p:ph idx="4"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93"/>
          <p:cNvSpPr txBox="1"/>
          <p:nvPr>
            <p:ph idx="5"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93"/>
          <p:cNvSpPr txBox="1"/>
          <p:nvPr>
            <p:ph idx="6"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93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3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93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2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2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72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4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4"/>
          <p:cNvSpPr txBox="1"/>
          <p:nvPr>
            <p:ph idx="1"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94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4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94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5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5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5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5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95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6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6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96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96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6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96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7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7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7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97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8"/>
          <p:cNvSpPr txBox="1"/>
          <p:nvPr>
            <p:ph idx="1"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98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8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198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3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3"/>
          <p:cNvSpPr txBox="1"/>
          <p:nvPr>
            <p:ph idx="1"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3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3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83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9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9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99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99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99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9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99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0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00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00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00"/>
          <p:cNvSpPr txBox="1"/>
          <p:nvPr>
            <p:ph idx="3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00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0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00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1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01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1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1"/>
          <p:cNvSpPr txBox="1"/>
          <p:nvPr>
            <p:ph idx="3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1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01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01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2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2"/>
          <p:cNvSpPr txBox="1"/>
          <p:nvPr>
            <p:ph idx="1"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02"/>
          <p:cNvSpPr txBox="1"/>
          <p:nvPr>
            <p:ph idx="2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02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2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02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3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03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03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03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03"/>
          <p:cNvSpPr txBox="1"/>
          <p:nvPr>
            <p:ph idx="4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03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03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03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4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04"/>
          <p:cNvSpPr txBox="1"/>
          <p:nvPr>
            <p:ph idx="1"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04"/>
          <p:cNvSpPr txBox="1"/>
          <p:nvPr>
            <p:ph idx="2"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04"/>
          <p:cNvSpPr txBox="1"/>
          <p:nvPr>
            <p:ph idx="3"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04"/>
          <p:cNvSpPr txBox="1"/>
          <p:nvPr>
            <p:ph idx="4"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04"/>
          <p:cNvSpPr txBox="1"/>
          <p:nvPr>
            <p:ph idx="5"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04"/>
          <p:cNvSpPr txBox="1"/>
          <p:nvPr>
            <p:ph idx="6"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04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04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04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5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05"/>
          <p:cNvSpPr txBox="1"/>
          <p:nvPr>
            <p:ph idx="1"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6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06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7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07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07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4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4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4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4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84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8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9"/>
          <p:cNvSpPr txBox="1"/>
          <p:nvPr>
            <p:ph idx="1"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0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10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10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10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1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11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11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11"/>
          <p:cNvSpPr txBox="1"/>
          <p:nvPr>
            <p:ph idx="3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2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12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12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12"/>
          <p:cNvSpPr txBox="1"/>
          <p:nvPr>
            <p:ph idx="3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3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13"/>
          <p:cNvSpPr txBox="1"/>
          <p:nvPr>
            <p:ph idx="1"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13"/>
          <p:cNvSpPr txBox="1"/>
          <p:nvPr>
            <p:ph idx="2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4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14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14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14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14"/>
          <p:cNvSpPr txBox="1"/>
          <p:nvPr>
            <p:ph idx="4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5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15"/>
          <p:cNvSpPr txBox="1"/>
          <p:nvPr>
            <p:ph idx="1"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15"/>
          <p:cNvSpPr txBox="1"/>
          <p:nvPr>
            <p:ph idx="2"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15"/>
          <p:cNvSpPr txBox="1"/>
          <p:nvPr>
            <p:ph idx="3"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215"/>
          <p:cNvSpPr txBox="1"/>
          <p:nvPr>
            <p:ph idx="4"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215"/>
          <p:cNvSpPr txBox="1"/>
          <p:nvPr>
            <p:ph idx="5"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215"/>
          <p:cNvSpPr txBox="1"/>
          <p:nvPr>
            <p:ph idx="6"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6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16"/>
          <p:cNvSpPr txBox="1"/>
          <p:nvPr>
            <p:ph idx="1"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5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5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85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85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5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85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7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17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8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18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218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9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0"/>
          <p:cNvSpPr txBox="1"/>
          <p:nvPr>
            <p:ph idx="1"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1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21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221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221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2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22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222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222"/>
          <p:cNvSpPr txBox="1"/>
          <p:nvPr>
            <p:ph idx="3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3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23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223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223"/>
          <p:cNvSpPr txBox="1"/>
          <p:nvPr>
            <p:ph idx="3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4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24"/>
          <p:cNvSpPr txBox="1"/>
          <p:nvPr>
            <p:ph idx="1"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224"/>
          <p:cNvSpPr txBox="1"/>
          <p:nvPr>
            <p:ph idx="2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5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25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225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225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225"/>
          <p:cNvSpPr txBox="1"/>
          <p:nvPr>
            <p:ph idx="4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6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26"/>
          <p:cNvSpPr txBox="1"/>
          <p:nvPr>
            <p:ph idx="1"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226"/>
          <p:cNvSpPr txBox="1"/>
          <p:nvPr>
            <p:ph idx="2"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226"/>
          <p:cNvSpPr txBox="1"/>
          <p:nvPr>
            <p:ph idx="3"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226"/>
          <p:cNvSpPr txBox="1"/>
          <p:nvPr>
            <p:ph idx="4"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226"/>
          <p:cNvSpPr txBox="1"/>
          <p:nvPr>
            <p:ph idx="5"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226"/>
          <p:cNvSpPr txBox="1"/>
          <p:nvPr>
            <p:ph idx="6"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6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6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6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86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7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7"/>
          <p:cNvSpPr txBox="1"/>
          <p:nvPr>
            <p:ph idx="1"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8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28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9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29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229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0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1"/>
          <p:cNvSpPr txBox="1"/>
          <p:nvPr>
            <p:ph idx="1"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2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32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232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232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3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33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233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233"/>
          <p:cNvSpPr txBox="1"/>
          <p:nvPr>
            <p:ph idx="3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4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34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234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234"/>
          <p:cNvSpPr txBox="1"/>
          <p:nvPr>
            <p:ph idx="3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5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35"/>
          <p:cNvSpPr txBox="1"/>
          <p:nvPr>
            <p:ph idx="1"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235"/>
          <p:cNvSpPr txBox="1"/>
          <p:nvPr>
            <p:ph idx="2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7"/>
          <p:cNvSpPr txBox="1"/>
          <p:nvPr>
            <p:ph idx="1"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87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7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87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6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36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236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236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236"/>
          <p:cNvSpPr txBox="1"/>
          <p:nvPr>
            <p:ph idx="4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7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37"/>
          <p:cNvSpPr txBox="1"/>
          <p:nvPr>
            <p:ph idx="1"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237"/>
          <p:cNvSpPr txBox="1"/>
          <p:nvPr>
            <p:ph idx="2"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237"/>
          <p:cNvSpPr txBox="1"/>
          <p:nvPr>
            <p:ph idx="3"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237"/>
          <p:cNvSpPr txBox="1"/>
          <p:nvPr>
            <p:ph idx="4"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237"/>
          <p:cNvSpPr txBox="1"/>
          <p:nvPr>
            <p:ph idx="5"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237"/>
          <p:cNvSpPr txBox="1"/>
          <p:nvPr>
            <p:ph idx="6"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8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238"/>
          <p:cNvSpPr txBox="1"/>
          <p:nvPr>
            <p:ph idx="1"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9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39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0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40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240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1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2"/>
          <p:cNvSpPr txBox="1"/>
          <p:nvPr>
            <p:ph idx="1"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3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243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p243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243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8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8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88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88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88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8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88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4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244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244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244"/>
          <p:cNvSpPr txBox="1"/>
          <p:nvPr>
            <p:ph idx="3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5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245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245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245"/>
          <p:cNvSpPr txBox="1"/>
          <p:nvPr>
            <p:ph idx="3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6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46"/>
          <p:cNvSpPr txBox="1"/>
          <p:nvPr>
            <p:ph idx="1"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246"/>
          <p:cNvSpPr txBox="1"/>
          <p:nvPr>
            <p:ph idx="2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7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47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247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247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247"/>
          <p:cNvSpPr txBox="1"/>
          <p:nvPr>
            <p:ph idx="4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8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248"/>
          <p:cNvSpPr txBox="1"/>
          <p:nvPr>
            <p:ph idx="1"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248"/>
          <p:cNvSpPr txBox="1"/>
          <p:nvPr>
            <p:ph idx="2"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248"/>
          <p:cNvSpPr txBox="1"/>
          <p:nvPr>
            <p:ph idx="3"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248"/>
          <p:cNvSpPr txBox="1"/>
          <p:nvPr>
            <p:ph idx="4"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248"/>
          <p:cNvSpPr txBox="1"/>
          <p:nvPr>
            <p:ph idx="5"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248"/>
          <p:cNvSpPr txBox="1"/>
          <p:nvPr>
            <p:ph idx="6"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9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9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89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89"/>
          <p:cNvSpPr txBox="1"/>
          <p:nvPr>
            <p:ph idx="3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89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9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89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0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0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0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90"/>
          <p:cNvSpPr txBox="1"/>
          <p:nvPr>
            <p:ph idx="3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90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0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sz="1800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90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9"/>
          <p:cNvSpPr txBox="1"/>
          <p:nvPr>
            <p:ph type="title"/>
          </p:nvPr>
        </p:nvSpPr>
        <p:spPr>
          <a:xfrm>
            <a:off x="650160" y="390240"/>
            <a:ext cx="11703960" cy="15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9"/>
          <p:cNvSpPr txBox="1"/>
          <p:nvPr>
            <p:ph idx="1" type="body"/>
          </p:nvPr>
        </p:nvSpPr>
        <p:spPr>
          <a:xfrm>
            <a:off x="650160" y="2243160"/>
            <a:ext cx="11703960" cy="643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9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69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9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1"/>
          <p:cNvSpPr txBox="1"/>
          <p:nvPr>
            <p:ph idx="11" type="ftr"/>
          </p:nvPr>
        </p:nvSpPr>
        <p:spPr>
          <a:xfrm>
            <a:off x="4421520" y="9070920"/>
            <a:ext cx="416124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71"/>
          <p:cNvSpPr txBox="1"/>
          <p:nvPr>
            <p:ph idx="10" type="dt"/>
          </p:nvPr>
        </p:nvSpPr>
        <p:spPr>
          <a:xfrm>
            <a:off x="65016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71"/>
          <p:cNvSpPr txBox="1"/>
          <p:nvPr>
            <p:ph idx="12" type="sldNum"/>
          </p:nvPr>
        </p:nvSpPr>
        <p:spPr>
          <a:xfrm>
            <a:off x="9363600" y="9070920"/>
            <a:ext cx="299088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71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71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3"/>
          <p:cNvSpPr txBox="1"/>
          <p:nvPr>
            <p:ph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Google Shape;188;p173"/>
          <p:cNvSpPr txBox="1"/>
          <p:nvPr>
            <p:ph idx="1" type="body"/>
          </p:nvPr>
        </p:nvSpPr>
        <p:spPr>
          <a:xfrm>
            <a:off x="975240" y="281772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5"/>
          <p:cNvSpPr txBox="1"/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9" name="Google Shape;239;p175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7"/>
          <p:cNvSpPr txBox="1"/>
          <p:nvPr>
            <p:ph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0" name="Google Shape;290;p177"/>
          <p:cNvSpPr txBox="1"/>
          <p:nvPr>
            <p:ph idx="1" type="body"/>
          </p:nvPr>
        </p:nvSpPr>
        <p:spPr>
          <a:xfrm>
            <a:off x="975240" y="2817720"/>
            <a:ext cx="11053800" cy="281736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177"/>
          <p:cNvSpPr txBox="1"/>
          <p:nvPr>
            <p:ph idx="2" type="body"/>
          </p:nvPr>
        </p:nvSpPr>
        <p:spPr>
          <a:xfrm>
            <a:off x="975240" y="5852160"/>
            <a:ext cx="11053800" cy="281736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0"/>
          <p:cNvSpPr txBox="1"/>
          <p:nvPr>
            <p:ph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2" name="Google Shape;342;p180"/>
          <p:cNvSpPr txBox="1"/>
          <p:nvPr>
            <p:ph idx="1" type="body"/>
          </p:nvPr>
        </p:nvSpPr>
        <p:spPr>
          <a:xfrm>
            <a:off x="975240" y="281772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8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8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7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0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5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7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6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9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5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6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1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2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3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4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8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5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9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4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3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2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6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3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9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2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6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9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7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0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5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7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6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18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8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0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22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27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3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4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32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29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38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36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37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33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34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0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8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4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4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35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39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44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43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45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50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46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47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4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4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9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8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3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5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7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4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9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0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6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9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7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12750480" cy="883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"/>
          <p:cNvSpPr/>
          <p:nvPr/>
        </p:nvSpPr>
        <p:spPr>
          <a:xfrm>
            <a:off x="1244520" y="3352680"/>
            <a:ext cx="10972440" cy="264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Networking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</a:t>
            </a: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computer network, Network Devices, Network topology, Switching: Circuit-Switched Networks, Packet Switching, Network Types: LAN, MAN, WAN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Reference models: Layer details of OSI, TCP/IP models. Difference between OSI and TCP/IP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0"/>
          <p:cNvSpPr/>
          <p:nvPr/>
        </p:nvSpPr>
        <p:spPr>
          <a:xfrm flipH="1">
            <a:off x="1016280" y="2144520"/>
            <a:ext cx="9372240" cy="6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 New Roman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1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455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774720"/>
            <a:ext cx="11581920" cy="765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59" y="778213"/>
            <a:ext cx="11662223" cy="817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20" y="609480"/>
            <a:ext cx="11785320" cy="914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203040"/>
            <a:ext cx="10566000" cy="914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711360"/>
            <a:ext cx="11378880" cy="87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609480"/>
            <a:ext cx="11683800" cy="86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711360"/>
            <a:ext cx="12001320" cy="833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40" y="609480"/>
            <a:ext cx="12496320" cy="883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507960"/>
            <a:ext cx="11581920" cy="8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80" y="914400"/>
            <a:ext cx="11480400" cy="853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60" y="609480"/>
            <a:ext cx="11886840" cy="8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440" y="914400"/>
            <a:ext cx="8432280" cy="365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507960"/>
            <a:ext cx="11188440" cy="741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1625760"/>
            <a:ext cx="11696400" cy="59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682" y="432751"/>
            <a:ext cx="12293280" cy="89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730815"/>
            <a:ext cx="11798410" cy="772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304920"/>
            <a:ext cx="12598200" cy="944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60" y="711360"/>
            <a:ext cx="8648280" cy="763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914400"/>
            <a:ext cx="10769400" cy="751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920" y="304920"/>
            <a:ext cx="10972440" cy="883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3040"/>
            <a:ext cx="12293280" cy="944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19" y="222495"/>
            <a:ext cx="12302127" cy="853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1320840"/>
            <a:ext cx="11683800" cy="721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203040"/>
            <a:ext cx="12394800" cy="883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60" y="609480"/>
            <a:ext cx="11988360" cy="822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40" y="609480"/>
            <a:ext cx="12496320" cy="904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1015920"/>
            <a:ext cx="12496320" cy="8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304920"/>
            <a:ext cx="12191760" cy="375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609480"/>
            <a:ext cx="10972440" cy="680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51" y="309164"/>
            <a:ext cx="12293280" cy="914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40" y="203040"/>
            <a:ext cx="12191760" cy="914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507960"/>
            <a:ext cx="12496320" cy="883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711360"/>
            <a:ext cx="10985040" cy="8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507960"/>
            <a:ext cx="9855000" cy="86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562" y="447471"/>
            <a:ext cx="12003932" cy="877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711360"/>
            <a:ext cx="12089880" cy="87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812880"/>
            <a:ext cx="11480400" cy="843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609480"/>
            <a:ext cx="11480400" cy="812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711360"/>
            <a:ext cx="10362960" cy="8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812880"/>
            <a:ext cx="11378880" cy="8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203040"/>
            <a:ext cx="11175480" cy="904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812880"/>
            <a:ext cx="11785320" cy="822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20" y="393840"/>
            <a:ext cx="12394800" cy="794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20" y="406440"/>
            <a:ext cx="12801240" cy="814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393840"/>
            <a:ext cx="12598200" cy="854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60" y="101520"/>
            <a:ext cx="11785320" cy="89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507960"/>
            <a:ext cx="11378880" cy="670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1828800"/>
            <a:ext cx="11175480" cy="629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2438280"/>
            <a:ext cx="10870920" cy="355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812880"/>
            <a:ext cx="11886840" cy="8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2336760"/>
            <a:ext cx="11493000" cy="579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920" y="812880"/>
            <a:ext cx="11073960" cy="568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920" y="914400"/>
            <a:ext cx="10972440" cy="579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914400"/>
            <a:ext cx="11683800" cy="61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80" y="914400"/>
            <a:ext cx="11175480" cy="538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914400"/>
            <a:ext cx="11277360" cy="548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0320" y="1219320"/>
            <a:ext cx="7416360" cy="396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711360"/>
            <a:ext cx="11886840" cy="680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920" y="1015920"/>
            <a:ext cx="10261080" cy="579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406440"/>
            <a:ext cx="12293280" cy="86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711360"/>
            <a:ext cx="11785320" cy="8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393840"/>
            <a:ext cx="11480400" cy="722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1117440"/>
            <a:ext cx="11480400" cy="721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393840"/>
            <a:ext cx="11175480" cy="78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406440"/>
            <a:ext cx="11480400" cy="87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507960"/>
            <a:ext cx="11073960" cy="8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1625760"/>
            <a:ext cx="11378880" cy="61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920" y="914400"/>
            <a:ext cx="11480400" cy="824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440" y="914400"/>
            <a:ext cx="11073960" cy="78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914400"/>
            <a:ext cx="10769400" cy="822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60" y="609480"/>
            <a:ext cx="11988360" cy="883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8"/>
          <p:cNvSpPr txBox="1"/>
          <p:nvPr>
            <p:ph idx="4294967295" type="title"/>
          </p:nvPr>
        </p:nvSpPr>
        <p:spPr>
          <a:xfrm>
            <a:off x="650160" y="0"/>
            <a:ext cx="1170396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Definitions</a:t>
            </a:r>
            <a:endParaRPr/>
          </a:p>
        </p:txBody>
      </p:sp>
      <p:sp>
        <p:nvSpPr>
          <p:cNvPr id="488" name="Google Shape;488;p18"/>
          <p:cNvSpPr txBox="1"/>
          <p:nvPr>
            <p:ph idx="4294967295" type="body"/>
          </p:nvPr>
        </p:nvSpPr>
        <p:spPr>
          <a:xfrm>
            <a:off x="758520" y="1734120"/>
            <a:ext cx="11703960" cy="6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1" lang="en-US" sz="512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network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set of devices (often referred to as </a:t>
            </a:r>
            <a:r>
              <a:rPr b="0" i="0" lang="en-US" sz="512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connected by communication </a:t>
            </a:r>
            <a:r>
              <a:rPr b="0" i="0" lang="en-US" sz="512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0" i="1" lang="en-US" sz="512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be a </a:t>
            </a:r>
            <a:r>
              <a:rPr b="0" i="0" lang="en-US" sz="512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(such as a computer, a laptop, a smart phone etc.) or a network device (such as a switch, a router, etc.). 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0" i="1" lang="en-US" sz="512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communication pathway that transfer data from one device to another.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chemeClr val="dk1"/>
              </a:buClr>
              <a:buSzPts val="4550"/>
              <a:buFont typeface="Arial"/>
              <a:buNone/>
            </a:pPr>
            <a:r>
              <a:t/>
            </a:r>
            <a:endParaRPr b="0" i="0" sz="45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9"/>
          <p:cNvSpPr txBox="1"/>
          <p:nvPr>
            <p:ph idx="4294967295"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Criteria</a:t>
            </a:r>
            <a:endParaRPr/>
          </a:p>
        </p:txBody>
      </p:sp>
      <p:sp>
        <p:nvSpPr>
          <p:cNvPr id="494" name="Google Shape;494;p19"/>
          <p:cNvSpPr txBox="1"/>
          <p:nvPr>
            <p:ph idx="4294967295" type="body"/>
          </p:nvPr>
        </p:nvSpPr>
        <p:spPr>
          <a:xfrm>
            <a:off x="866880" y="260100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network must be able to meet a certain number of criteria.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❖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Performance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❖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❖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304920"/>
            <a:ext cx="12344040" cy="906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40" y="2912400"/>
            <a:ext cx="12006360" cy="273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0"/>
          <p:cNvSpPr/>
          <p:nvPr/>
        </p:nvSpPr>
        <p:spPr>
          <a:xfrm>
            <a:off x="85680" y="99360"/>
            <a:ext cx="1472760" cy="473760"/>
          </a:xfrm>
          <a:prstGeom prst="rect">
            <a:avLst/>
          </a:prstGeom>
          <a:noFill/>
          <a:ln>
            <a:noFill/>
          </a:ln>
        </p:spPr>
        <p:txBody>
          <a:bodyPr anchorCtr="0" anchor="t" bIns="63350" lIns="128500" spcFirstLastPara="1" rIns="128500" wrap="square" tIns="63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80"/>
              <a:buFont typeface="Times New Roman"/>
              <a:buNone/>
            </a:pPr>
            <a:r>
              <a:rPr b="0" i="0" lang="en-US" sz="228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1-2</a:t>
            </a:r>
            <a:endParaRPr b="0" i="0" sz="22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0"/>
          <p:cNvSpPr/>
          <p:nvPr/>
        </p:nvSpPr>
        <p:spPr>
          <a:xfrm>
            <a:off x="198000" y="9094320"/>
            <a:ext cx="2525760" cy="473760"/>
          </a:xfrm>
          <a:prstGeom prst="rect">
            <a:avLst/>
          </a:prstGeom>
          <a:noFill/>
          <a:ln>
            <a:noFill/>
          </a:ln>
        </p:spPr>
        <p:txBody>
          <a:bodyPr anchorCtr="0" anchor="t" bIns="63350" lIns="128500" spcFirstLastPara="1" rIns="128500" wrap="square" tIns="63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80"/>
              <a:buFont typeface="Times New Roman"/>
              <a:buNone/>
            </a:pPr>
            <a:r>
              <a:rPr b="0" i="1" lang="en-US" sz="228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WCB/McGraw-Hill</a:t>
            </a:r>
            <a:endParaRPr b="0" i="0" sz="22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7471800" y="9030960"/>
            <a:ext cx="5406480" cy="5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63350" lIns="128500" spcFirstLastPara="1" rIns="128500" wrap="square" tIns="63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Noto Sans Symbols"/>
              <a:buNone/>
            </a:pPr>
            <a:r>
              <a:rPr b="0" i="1" lang="en-US" sz="285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©</a:t>
            </a:r>
            <a:r>
              <a:rPr b="0" i="1" lang="en-US" sz="28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8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McGraw-Hill Companies, Inc., 1998</a:t>
            </a:r>
            <a:endParaRPr b="0" i="0" sz="22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1"/>
          <p:cNvSpPr txBox="1"/>
          <p:nvPr>
            <p:ph idx="4294967295" type="title"/>
          </p:nvPr>
        </p:nvSpPr>
        <p:spPr>
          <a:xfrm>
            <a:off x="975240" y="21672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/>
          </a:p>
        </p:txBody>
      </p:sp>
      <p:sp>
        <p:nvSpPr>
          <p:cNvPr id="508" name="Google Shape;508;p21"/>
          <p:cNvSpPr txBox="1"/>
          <p:nvPr>
            <p:ph idx="4294967295" type="body"/>
          </p:nvPr>
        </p:nvSpPr>
        <p:spPr>
          <a:xfrm>
            <a:off x="758520" y="1842480"/>
            <a:ext cx="11595600" cy="71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measured in many ways!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−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Transmit time: the amount of time required for a message to travel from one device to another.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−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time: the elapsed time between an inquiry and a response.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5410"/>
              <a:buFont typeface="Noto Sans Symbols"/>
              <a:buChar char="∙"/>
            </a:pPr>
            <a:r>
              <a:rPr b="0" i="0" lang="en-US" sz="541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evaluated by two networking metrics: </a:t>
            </a:r>
            <a:r>
              <a:rPr b="1" i="0" lang="en-US" sz="541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throughput</a:t>
            </a:r>
            <a:r>
              <a:rPr b="0" i="0" lang="en-US" sz="541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541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</a:t>
            </a:r>
            <a:r>
              <a:rPr b="0" i="0" lang="en-US" sz="541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"/>
          <p:cNvSpPr txBox="1"/>
          <p:nvPr>
            <p:ph idx="4294967295" type="title"/>
          </p:nvPr>
        </p:nvSpPr>
        <p:spPr>
          <a:xfrm>
            <a:off x="975240" y="21672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Throughput</a:t>
            </a:r>
            <a:endParaRPr/>
          </a:p>
        </p:txBody>
      </p:sp>
      <p:sp>
        <p:nvSpPr>
          <p:cNvPr id="514" name="Google Shape;514;p22"/>
          <p:cNvSpPr txBox="1"/>
          <p:nvPr>
            <p:ph idx="4294967295" type="body"/>
          </p:nvPr>
        </p:nvSpPr>
        <p:spPr>
          <a:xfrm>
            <a:off x="650160" y="1842480"/>
            <a:ext cx="11812320" cy="671868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Throughput is an important network metric which is also known as bandwidth.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bandwidth of a network is given by the number of bits that can be transmitted over the network in a certain period of time.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Depends on the network technology (hardware capabilities) and therefore  is constant.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3"/>
          <p:cNvSpPr txBox="1"/>
          <p:nvPr>
            <p:ph idx="4294967295"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Throughput Example</a:t>
            </a:r>
            <a:endParaRPr/>
          </a:p>
        </p:txBody>
      </p:sp>
      <p:sp>
        <p:nvSpPr>
          <p:cNvPr id="520" name="Google Shape;520;p23"/>
          <p:cNvSpPr txBox="1"/>
          <p:nvPr>
            <p:ph idx="4294967295" type="body"/>
          </p:nvPr>
        </p:nvSpPr>
        <p:spPr>
          <a:xfrm>
            <a:off x="975240" y="281772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network might have a bandwidth of 10 million bits/second (Mbps), meaning that it is able to deliver 10 million bits every second.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4"/>
          <p:cNvSpPr txBox="1"/>
          <p:nvPr>
            <p:ph idx="4294967295" type="title"/>
          </p:nvPr>
        </p:nvSpPr>
        <p:spPr>
          <a:xfrm>
            <a:off x="975240" y="43344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</a:t>
            </a:r>
            <a:endParaRPr/>
          </a:p>
        </p:txBody>
      </p:sp>
      <p:sp>
        <p:nvSpPr>
          <p:cNvPr id="526" name="Google Shape;526;p24"/>
          <p:cNvSpPr txBox="1"/>
          <p:nvPr>
            <p:ph idx="4294967295" type="body"/>
          </p:nvPr>
        </p:nvSpPr>
        <p:spPr>
          <a:xfrm>
            <a:off x="975240" y="2167560"/>
            <a:ext cx="11053800" cy="71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known as latency.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corresponds to how long it takes a message to travel from one end of a network to the other.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Latency is measured strictly in terms of time. 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Effected by number of users and hence may change from time to time.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5"/>
          <p:cNvSpPr txBox="1"/>
          <p:nvPr>
            <p:ph idx="4294967295"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 Example</a:t>
            </a:r>
            <a:endParaRPr/>
          </a:p>
        </p:txBody>
      </p:sp>
      <p:sp>
        <p:nvSpPr>
          <p:cNvPr id="532" name="Google Shape;532;p25"/>
          <p:cNvSpPr txBox="1"/>
          <p:nvPr>
            <p:ph idx="4294967295" type="body"/>
          </p:nvPr>
        </p:nvSpPr>
        <p:spPr>
          <a:xfrm>
            <a:off x="975240" y="281772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transcontinental network might have a latency of 24 milliseconds (ms); that is, it takes a message 24 ms to travel from one end of North America to the other.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chemeClr val="dk1"/>
              </a:buClr>
              <a:buSzPts val="4550"/>
              <a:buFont typeface="Arial"/>
              <a:buNone/>
            </a:pPr>
            <a:r>
              <a:t/>
            </a:r>
            <a:endParaRPr b="0" i="0" sz="45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"/>
          <p:cNvSpPr txBox="1"/>
          <p:nvPr>
            <p:ph idx="4294967295"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Factors Affecting Performance</a:t>
            </a:r>
            <a:endParaRPr/>
          </a:p>
        </p:txBody>
      </p:sp>
      <p:sp>
        <p:nvSpPr>
          <p:cNvPr id="538" name="Google Shape;538;p26"/>
          <p:cNvSpPr txBox="1"/>
          <p:nvPr>
            <p:ph idx="4294967295" type="body"/>
          </p:nvPr>
        </p:nvSpPr>
        <p:spPr>
          <a:xfrm>
            <a:off x="975240" y="281772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06440" lvl="1" marL="105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⮚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transmission media, 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⮚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Capabilities of connected H.W and the efficiency of software.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⮚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user 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20"/>
              <a:buFont typeface="Arial"/>
              <a:buNone/>
            </a:pPr>
            <a:r>
              <a:t/>
            </a:r>
            <a:endParaRPr b="0" sz="512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chemeClr val="dk1"/>
              </a:buClr>
              <a:buSzPts val="5120"/>
              <a:buFont typeface="Arial"/>
              <a:buNone/>
            </a:pPr>
            <a:r>
              <a:t/>
            </a:r>
            <a:endParaRPr b="0" sz="512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7"/>
          <p:cNvSpPr txBox="1"/>
          <p:nvPr>
            <p:ph idx="4294967295"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Criteria</a:t>
            </a:r>
            <a:endParaRPr/>
          </a:p>
        </p:txBody>
      </p:sp>
      <p:sp>
        <p:nvSpPr>
          <p:cNvPr id="544" name="Google Shape;544;p27"/>
          <p:cNvSpPr txBox="1"/>
          <p:nvPr>
            <p:ph idx="4294967295" type="body"/>
          </p:nvPr>
        </p:nvSpPr>
        <p:spPr>
          <a:xfrm>
            <a:off x="866880" y="260100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network must be able to meet a certain number of criteria.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✔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Performance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❖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❖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8"/>
          <p:cNvSpPr txBox="1"/>
          <p:nvPr>
            <p:ph idx="4294967295"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  <a:endParaRPr/>
          </a:p>
        </p:txBody>
      </p:sp>
      <p:sp>
        <p:nvSpPr>
          <p:cNvPr id="550" name="Google Shape;550;p28"/>
          <p:cNvSpPr txBox="1"/>
          <p:nvPr>
            <p:ph idx="4294967295" type="body"/>
          </p:nvPr>
        </p:nvSpPr>
        <p:spPr>
          <a:xfrm>
            <a:off x="866880" y="249264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of delivery.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Measured by: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Noto Sans Symbols"/>
              <a:buChar char="−"/>
            </a:pPr>
            <a:r>
              <a:rPr b="0" i="0" lang="en-US" sz="4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of failures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Noto Sans Symbols"/>
              <a:buChar char="−"/>
            </a:pPr>
            <a:r>
              <a:rPr b="0" i="0" lang="en-US" sz="4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it takes to recover from a failure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Noto Sans Symbols"/>
              <a:buChar char="−"/>
            </a:pPr>
            <a:r>
              <a:rPr b="0" i="0" lang="en-US" sz="4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network’s robustness in a catastrophe.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9"/>
          <p:cNvSpPr txBox="1"/>
          <p:nvPr>
            <p:ph idx="4294967295"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Criteria</a:t>
            </a:r>
            <a:endParaRPr/>
          </a:p>
        </p:txBody>
      </p:sp>
      <p:sp>
        <p:nvSpPr>
          <p:cNvPr id="556" name="Google Shape;556;p29"/>
          <p:cNvSpPr txBox="1"/>
          <p:nvPr>
            <p:ph idx="4294967295" type="body"/>
          </p:nvPr>
        </p:nvSpPr>
        <p:spPr>
          <a:xfrm>
            <a:off x="866880" y="260100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network must be able to meet a certain number of criteria.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✔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Performance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✔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❖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"/>
          <p:cNvSpPr txBox="1"/>
          <p:nvPr>
            <p:ph idx="4294967295" type="title"/>
          </p:nvPr>
        </p:nvSpPr>
        <p:spPr>
          <a:xfrm>
            <a:off x="650160" y="390240"/>
            <a:ext cx="11703960" cy="15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000">
            <a:off x="270720" y="90360"/>
            <a:ext cx="12605760" cy="836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0"/>
          <p:cNvSpPr txBox="1"/>
          <p:nvPr>
            <p:ph idx="4294967295" type="title"/>
          </p:nvPr>
        </p:nvSpPr>
        <p:spPr>
          <a:xfrm>
            <a:off x="866880" y="21672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/>
          </a:p>
        </p:txBody>
      </p:sp>
      <p:sp>
        <p:nvSpPr>
          <p:cNvPr id="562" name="Google Shape;562;p30"/>
          <p:cNvSpPr txBox="1"/>
          <p:nvPr>
            <p:ph idx="4294967295" type="body"/>
          </p:nvPr>
        </p:nvSpPr>
        <p:spPr>
          <a:xfrm>
            <a:off x="758520" y="2059200"/>
            <a:ext cx="1170396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issues at the different layers!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Examples: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−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Protecting data from unauthorized access.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−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Protecting data from damage.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−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policies and procedures for recovery from breaches and data losses.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1"/>
          <p:cNvSpPr txBox="1"/>
          <p:nvPr>
            <p:ph idx="4294967295" type="title"/>
          </p:nvPr>
        </p:nvSpPr>
        <p:spPr>
          <a:xfrm>
            <a:off x="975240" y="21672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Configuration</a:t>
            </a:r>
            <a:endParaRPr/>
          </a:p>
        </p:txBody>
      </p:sp>
      <p:sp>
        <p:nvSpPr>
          <p:cNvPr id="568" name="Google Shape;568;p31"/>
          <p:cNvSpPr txBox="1"/>
          <p:nvPr>
            <p:ph idx="4294967295" type="body"/>
          </p:nvPr>
        </p:nvSpPr>
        <p:spPr>
          <a:xfrm>
            <a:off x="975240" y="1842480"/>
            <a:ext cx="11053800" cy="68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a number of ways that computers can be connected together to form </a:t>
            </a:r>
            <a:r>
              <a:rPr b="1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networks</a:t>
            </a:r>
            <a:r>
              <a:rPr b="0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lang="en-US" sz="512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attributes of a network include: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❖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connection</a:t>
            </a:r>
            <a:endParaRPr/>
          </a:p>
          <a:p>
            <a:pPr indent="-406440" lvl="1" marL="1056600" marR="0" rtl="0" algn="l">
              <a:lnSpc>
                <a:spcPct val="100000"/>
              </a:lnSpc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Noto Sans Symbols"/>
              <a:buChar char="❖"/>
            </a:pPr>
            <a:r>
              <a:rPr b="0" i="0" lang="en-US" sz="484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topology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chemeClr val="dk1"/>
              </a:buClr>
              <a:buSzPts val="4550"/>
              <a:buFont typeface="Arial"/>
              <a:buNone/>
            </a:pPr>
            <a:r>
              <a:t/>
            </a:r>
            <a:endParaRPr b="0" sz="455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80" y="711360"/>
            <a:ext cx="11683800" cy="751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920"/>
            <a:ext cx="13004280" cy="905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203040"/>
            <a:ext cx="12598200" cy="741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09" y="194553"/>
            <a:ext cx="12626502" cy="941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203040"/>
            <a:ext cx="11988360" cy="934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20" y="101520"/>
            <a:ext cx="12699720" cy="96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711360"/>
            <a:ext cx="10650546" cy="74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1840" y="914400"/>
            <a:ext cx="9042120" cy="386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"/>
          <p:cNvSpPr txBox="1"/>
          <p:nvPr>
            <p:ph idx="4294967295" type="title"/>
          </p:nvPr>
        </p:nvSpPr>
        <p:spPr>
          <a:xfrm>
            <a:off x="650160" y="390240"/>
            <a:ext cx="11703960" cy="15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390240"/>
            <a:ext cx="11340000" cy="860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14400"/>
            <a:ext cx="11480400" cy="660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914400"/>
            <a:ext cx="12394800" cy="609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304920"/>
            <a:ext cx="12089880" cy="924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711360"/>
            <a:ext cx="12598200" cy="86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609480"/>
            <a:ext cx="12191760" cy="904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5"/>
          <p:cNvSpPr txBox="1"/>
          <p:nvPr>
            <p:ph idx="4294967295" type="title"/>
          </p:nvPr>
        </p:nvSpPr>
        <p:spPr>
          <a:xfrm>
            <a:off x="975240" y="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Computer Network?</a:t>
            </a:r>
            <a:endParaRPr/>
          </a:p>
        </p:txBody>
      </p:sp>
      <p:sp>
        <p:nvSpPr>
          <p:cNvPr id="639" name="Google Shape;639;p45"/>
          <p:cNvSpPr txBox="1"/>
          <p:nvPr>
            <p:ph idx="4294967295" type="body"/>
          </p:nvPr>
        </p:nvSpPr>
        <p:spPr>
          <a:xfrm>
            <a:off x="325080" y="1842480"/>
            <a:ext cx="7694280" cy="704376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 set of computers which are connected together. </a:t>
            </a:r>
            <a:endParaRPr/>
          </a:p>
          <a:p>
            <a:pPr indent="-487800" lvl="0" marL="487800" marR="0" rtl="0" algn="just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can mean two computers cabled together on the same desk, or thousands of computers across the world. </a:t>
            </a:r>
            <a:endParaRPr/>
          </a:p>
          <a:p>
            <a:pPr indent="-487800" lvl="0" marL="487800" marR="0" rtl="0" algn="just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connections can be cables or wireless.</a:t>
            </a:r>
            <a:endParaRPr/>
          </a:p>
        </p:txBody>
      </p:sp>
      <p:pic>
        <p:nvPicPr>
          <p:cNvPr descr="Network: Server with connected computers and a printer" id="640" name="Google Shape;6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80" y="2059200"/>
            <a:ext cx="4876560" cy="552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/>
          <p:nvPr>
            <p:ph idx="4294967295" type="title"/>
          </p:nvPr>
        </p:nvSpPr>
        <p:spPr>
          <a:xfrm>
            <a:off x="325080" y="216720"/>
            <a:ext cx="1192068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of Computer Networks</a:t>
            </a:r>
            <a:endParaRPr/>
          </a:p>
        </p:txBody>
      </p:sp>
      <p:sp>
        <p:nvSpPr>
          <p:cNvPr id="646" name="Google Shape;646;p46"/>
          <p:cNvSpPr txBox="1"/>
          <p:nvPr>
            <p:ph idx="4294967295" type="body"/>
          </p:nvPr>
        </p:nvSpPr>
        <p:spPr>
          <a:xfrm>
            <a:off x="975240" y="2059200"/>
            <a:ext cx="11053800" cy="574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users to </a:t>
            </a:r>
            <a:r>
              <a:rPr b="1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 hardware 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 scanners and printers. This reduces costs by reducing the number of hardware items bought.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users </a:t>
            </a:r>
            <a:r>
              <a:rPr b="1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to data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stored on others' computers. This keeps everyone up-to-date on the latest data</a:t>
            </a:r>
            <a:endParaRPr/>
          </a:p>
          <a:p>
            <a:pPr indent="-487800" lvl="0" marL="487800" marR="0" rtl="0" algn="l">
              <a:lnSpc>
                <a:spcPct val="100000"/>
              </a:lnSpc>
              <a:spcBef>
                <a:spcPts val="1023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share access to the </a:t>
            </a:r>
            <a:r>
              <a:rPr b="1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chemeClr val="dk1"/>
              </a:buClr>
              <a:buSzPts val="4550"/>
              <a:buFont typeface="Arial"/>
              <a:buNone/>
            </a:pPr>
            <a:r>
              <a:t/>
            </a:r>
            <a:endParaRPr b="0" i="0" sz="45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 txBox="1"/>
          <p:nvPr>
            <p:ph idx="4294967295" type="title"/>
          </p:nvPr>
        </p:nvSpPr>
        <p:spPr>
          <a:xfrm>
            <a:off x="541800" y="216720"/>
            <a:ext cx="1170396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of Computer Networks</a:t>
            </a:r>
            <a:endParaRPr/>
          </a:p>
        </p:txBody>
      </p:sp>
      <p:sp>
        <p:nvSpPr>
          <p:cNvPr id="652" name="Google Shape;652;p47"/>
          <p:cNvSpPr txBox="1"/>
          <p:nvPr>
            <p:ph idx="4294967295" type="body"/>
          </p:nvPr>
        </p:nvSpPr>
        <p:spPr>
          <a:xfrm>
            <a:off x="650160" y="2275920"/>
            <a:ext cx="11595600" cy="574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487800" lvl="0" marL="48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Noto Sans Symbols"/>
              <a:buChar char="∙"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even let users </a:t>
            </a:r>
            <a:r>
              <a:rPr b="1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programs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that are not installed on their own computers but are installed elsewhere in the network. </a:t>
            </a:r>
            <a:endParaRPr/>
          </a:p>
          <a:p>
            <a:pPr indent="-406440" lvl="1" marL="1056600" marR="0" rtl="0" algn="just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000000"/>
              </a:buClr>
              <a:buSzPts val="3980"/>
              <a:buFont typeface="Noto Sans Symbols"/>
              <a:buChar char="⮚"/>
            </a:pPr>
            <a:r>
              <a:rPr b="0" i="0" lang="en-US" sz="398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4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the effort for networks administrators to keep programs configured correctly and saves a lot of storage space.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chemeClr val="dk1"/>
              </a:buClr>
              <a:buSzPts val="4550"/>
              <a:buFont typeface="Arial"/>
              <a:buNone/>
            </a:pPr>
            <a:r>
              <a:t/>
            </a:r>
            <a:endParaRPr b="0" i="0" sz="45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160" y="914400"/>
            <a:ext cx="7213320" cy="375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20" y="101520"/>
            <a:ext cx="12801240" cy="934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"/>
          <p:cNvSpPr txBox="1"/>
          <p:nvPr>
            <p:ph idx="4294967295" type="title"/>
          </p:nvPr>
        </p:nvSpPr>
        <p:spPr>
          <a:xfrm>
            <a:off x="650160" y="390240"/>
            <a:ext cx="11703960" cy="15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720000"/>
            <a:ext cx="10980000" cy="81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80" y="507960"/>
            <a:ext cx="12458520" cy="833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20" y="304920"/>
            <a:ext cx="12496320" cy="934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/>
          <p:nvPr>
            <p:ph idx="4294967295" type="title"/>
          </p:nvPr>
        </p:nvSpPr>
        <p:spPr>
          <a:xfrm>
            <a:off x="650160" y="390240"/>
            <a:ext cx="11703960" cy="15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160" y="1620000"/>
            <a:ext cx="11949840" cy="61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1117440"/>
            <a:ext cx="10058040" cy="772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507960"/>
            <a:ext cx="11581920" cy="8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"/>
          <p:cNvSpPr txBox="1"/>
          <p:nvPr>
            <p:ph idx="4294967295" type="title"/>
          </p:nvPr>
        </p:nvSpPr>
        <p:spPr>
          <a:xfrm>
            <a:off x="650160" y="390240"/>
            <a:ext cx="11703960" cy="15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080000"/>
            <a:ext cx="11520000" cy="79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812880"/>
            <a:ext cx="11289960" cy="773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304920"/>
            <a:ext cx="11175480" cy="924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440" y="914400"/>
            <a:ext cx="11378880" cy="824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812880"/>
            <a:ext cx="11378880" cy="71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914400"/>
            <a:ext cx="11886840" cy="772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203040"/>
            <a:ext cx="11683800" cy="914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914400"/>
            <a:ext cx="11378880" cy="761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914400"/>
            <a:ext cx="11378880" cy="761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0" y="812880"/>
            <a:ext cx="11480400" cy="751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40" y="507960"/>
            <a:ext cx="11988360" cy="87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20" y="152280"/>
            <a:ext cx="11886840" cy="929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0"/>
          <p:cNvSpPr txBox="1"/>
          <p:nvPr>
            <p:ph idx="4294967295" type="title"/>
          </p:nvPr>
        </p:nvSpPr>
        <p:spPr>
          <a:xfrm>
            <a:off x="-216720" y="433440"/>
            <a:ext cx="1278756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Interconnection of Networks: </a:t>
            </a:r>
            <a:r>
              <a:rPr b="1" i="0" lang="en-US" sz="626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Internetwork</a:t>
            </a:r>
            <a:endParaRPr b="0" i="0" sz="626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8" name="Google Shape;818;p80"/>
          <p:cNvSpPr/>
          <p:nvPr/>
        </p:nvSpPr>
        <p:spPr>
          <a:xfrm>
            <a:off x="433440" y="2628000"/>
            <a:ext cx="121374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20"/>
              <a:buFont typeface="Times New Roman"/>
              <a:buNone/>
            </a:pP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0" i="0" lang="en-US" sz="512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51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nternet (small i) is two or more networks that can communicate with each other. </a:t>
            </a:r>
            <a:endParaRPr b="0" i="0" sz="51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1"/>
          <p:cNvSpPr txBox="1"/>
          <p:nvPr>
            <p:ph idx="4294967295" type="title"/>
          </p:nvPr>
        </p:nvSpPr>
        <p:spPr>
          <a:xfrm>
            <a:off x="975240" y="3250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0"/>
              <a:buFont typeface="Times New Roman"/>
              <a:buNone/>
            </a:pPr>
            <a:r>
              <a:rPr b="0" i="0" lang="en-US" sz="626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Internetworking</a:t>
            </a:r>
            <a:endParaRPr/>
          </a:p>
        </p:txBody>
      </p:sp>
      <p:pic>
        <p:nvPicPr>
          <p:cNvPr descr="01x04" id="824" name="Google Shape;82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592" y="2798264"/>
            <a:ext cx="4763520" cy="3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81"/>
          <p:cNvSpPr/>
          <p:nvPr/>
        </p:nvSpPr>
        <p:spPr>
          <a:xfrm>
            <a:off x="541800" y="2059200"/>
            <a:ext cx="6176880" cy="698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Times New Roman"/>
              <a:buNone/>
            </a:pP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interconnect two or more networks, one needs a </a:t>
            </a:r>
            <a:r>
              <a:rPr b="1" i="1" lang="en-US" sz="342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gateway</a:t>
            </a: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i="1" lang="en-US" sz="342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router</a:t>
            </a: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34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6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Times New Roman"/>
              <a:buNone/>
            </a:pP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Host-to-host connectivity is only possible if there’s a uniform </a:t>
            </a:r>
            <a:r>
              <a:rPr b="1" i="1" lang="en-US" sz="342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addressing</a:t>
            </a: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scheme and a </a:t>
            </a:r>
            <a:r>
              <a:rPr b="1" i="1" lang="en-US" sz="342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</a:t>
            </a: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mechanism.</a:t>
            </a:r>
            <a:endParaRPr b="0" i="0" sz="34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6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Times New Roman"/>
              <a:buNone/>
            </a:pP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Messages can be sent to a single destination (</a:t>
            </a:r>
            <a:r>
              <a:rPr b="1" i="1" lang="en-US" sz="342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unicast</a:t>
            </a: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to multiple destinations (</a:t>
            </a:r>
            <a:r>
              <a:rPr b="1" i="1" lang="en-US" sz="342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multicast</a:t>
            </a: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or to all possible destinations (</a:t>
            </a:r>
            <a:r>
              <a:rPr b="1" i="1" lang="en-US" sz="342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broadcast</a:t>
            </a:r>
            <a:r>
              <a:rPr b="0" i="0" lang="en-US" sz="342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b="0" i="0" sz="34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6"/>
              </a:spcBef>
              <a:spcAft>
                <a:spcPts val="0"/>
              </a:spcAft>
              <a:buClr>
                <a:schemeClr val="dk1"/>
              </a:buClr>
              <a:buSzPts val="3420"/>
              <a:buFont typeface="Arial"/>
              <a:buNone/>
            </a:pPr>
            <a:r>
              <a:t/>
            </a:r>
            <a:endParaRPr b="0" i="0" sz="34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2"/>
          <p:cNvSpPr txBox="1"/>
          <p:nvPr>
            <p:ph idx="4294967295" type="title"/>
          </p:nvPr>
        </p:nvSpPr>
        <p:spPr>
          <a:xfrm>
            <a:off x="975240" y="866880"/>
            <a:ext cx="1105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1" name="Google Shape;831;p82"/>
          <p:cNvSpPr txBox="1"/>
          <p:nvPr>
            <p:ph idx="4294967295" type="body"/>
          </p:nvPr>
        </p:nvSpPr>
        <p:spPr>
          <a:xfrm>
            <a:off x="975240" y="2817720"/>
            <a:ext cx="110538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50"/>
              <a:buFont typeface="Arial"/>
              <a:buNone/>
            </a:pPr>
            <a:r>
              <a:t/>
            </a:r>
            <a:endParaRPr b="0" sz="455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2" name="Google Shape;83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280" cy="969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455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p9"/>
          <p:cNvGraphicFramePr/>
          <p:nvPr/>
        </p:nvGraphicFramePr>
        <p:xfrm>
          <a:off x="2311560" y="2895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{60E5C000-3699-40E4-9712-5C0DA3898A91}</a:tableStyleId>
              </a:tblPr>
              <a:tblGrid>
                <a:gridCol w="982075"/>
                <a:gridCol w="3318850"/>
                <a:gridCol w="2150275"/>
                <a:gridCol w="2150650"/>
              </a:tblGrid>
              <a:tr h="611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Module No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 of Module 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Marks 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50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 to Networking </a:t>
                      </a: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</a:tr>
              <a:tr h="5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Physical and Data Link Layer </a:t>
                      </a: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 Layer 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</a:tr>
              <a:tr h="563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Transport Layer and Application Layer </a:t>
                      </a: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48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Enterprise Network Design </a:t>
                      </a: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7"/>
                    </a:solidFill>
                  </a:tcPr>
                </a:tc>
              </a:tr>
              <a:tr h="79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Software Defined Networks </a:t>
                      </a: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2022-07-12T04:08:21Z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2022-07-12T00:00:00Z</vt:filetime>
  </property>
  <property fmtid="{D5CDD505-2E9C-101B-9397-08002B2CF9AE}" pid="3" name="LastSaved">
    <vt:filetime>2022-07-12T00:00:00Z</vt:filetime>
  </property>
  <property fmtid="{D5CDD505-2E9C-101B-9397-08002B2CF9AE}" pid="4" name="PresentationFormat">
    <vt:lpwstr>Custom</vt:lpwstr>
  </property>
  <property fmtid="{D5CDD505-2E9C-101B-9397-08002B2CF9AE}" pid="5" name="Slides">
    <vt:i4>125</vt:i4>
  </property>
</Properties>
</file>